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50301"/>
    <a:srgbClr val="930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80" y="-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3775"/>
            <a:ext cx="8001000" cy="925114"/>
          </a:xfrm>
          <a:prstGeom prst="rect">
            <a:avLst/>
          </a:prstGeom>
        </p:spPr>
        <p:txBody>
          <a:bodyPr/>
          <a:lstStyle>
            <a:lvl1pPr algn="l">
              <a:defRPr sz="2800" b="0" i="0" cap="all">
                <a:solidFill>
                  <a:schemeClr val="bg1">
                    <a:lumMod val="95000"/>
                  </a:schemeClr>
                </a:solidFill>
                <a:latin typeface="TitilliumText22L XBold"/>
                <a:cs typeface="TitilliumText22L XBold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933" y="1989667"/>
            <a:ext cx="4351867" cy="4049098"/>
          </a:xfrm>
          <a:prstGeom prst="rect">
            <a:avLst/>
          </a:prstGeom>
        </p:spPr>
        <p:txBody>
          <a:bodyPr vert="horz" wrap="square" anchor="t"/>
          <a:lstStyle>
            <a:lvl1pPr marL="0" indent="0" algn="l">
              <a:lnSpc>
                <a:spcPct val="100000"/>
              </a:lnSpc>
              <a:spcBef>
                <a:spcPts val="984"/>
              </a:spcBef>
              <a:spcAft>
                <a:spcPts val="2400"/>
              </a:spcAft>
              <a:buClr>
                <a:srgbClr val="950301"/>
              </a:buClr>
              <a:buFont typeface="Arial"/>
              <a:buChar char="•"/>
              <a:defRPr sz="1800" b="0" i="0">
                <a:solidFill>
                  <a:schemeClr val="bg1">
                    <a:lumMod val="65000"/>
                  </a:schemeClr>
                </a:solidFill>
                <a:latin typeface="Cabin Medium"/>
                <a:cs typeface="Cabin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10.26.12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98A-F125-9C40-BEFA-3B406B9B68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146D-4B22-FB49-9E91-8E30515EBBEB}" type="datetimeFigureOut">
              <a:rPr lang="en-US" smtClean="0"/>
              <a:pPr/>
              <a:t>11/5/12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FF98A-F125-9C40-BEFA-3B406B9B6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75734" y="1591733"/>
            <a:ext cx="8001000" cy="956734"/>
          </a:xfrm>
          <a:prstGeom prst="rect">
            <a:avLst/>
          </a:prstGeom>
        </p:spPr>
        <p:txBody>
          <a:bodyPr/>
          <a:lstStyle>
            <a:lvl1pPr algn="ctr">
              <a:defRPr sz="2000" b="0" i="0" cap="all" baseline="0">
                <a:solidFill>
                  <a:schemeClr val="bg1">
                    <a:lumMod val="95000"/>
                  </a:schemeClr>
                </a:solidFill>
                <a:latin typeface="TitilliumText22L XBold"/>
                <a:cs typeface="TitilliumText22L XBold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75734" y="2760133"/>
            <a:ext cx="8001000" cy="956734"/>
          </a:xfrm>
          <a:prstGeom prst="rect">
            <a:avLst/>
          </a:prstGeom>
        </p:spPr>
        <p:txBody>
          <a:bodyPr/>
          <a:lstStyle>
            <a:lvl1pPr algn="ctr">
              <a:defRPr sz="2000" b="0" i="0" cap="all" baseline="0">
                <a:solidFill>
                  <a:schemeClr val="bg1">
                    <a:lumMod val="95000"/>
                  </a:schemeClr>
                </a:solidFill>
                <a:latin typeface="TitilliumText22L XBold"/>
                <a:cs typeface="TitilliumText22L X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Text22L XBold"/>
              <a:ea typeface="+mj-ea"/>
              <a:cs typeface="TitilliumText22L X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Cabin SemiBold"/>
                <a:cs typeface="Cabin SemiBold"/>
              </a:defRPr>
            </a:lvl1pPr>
          </a:lstStyle>
          <a:p>
            <a:fld id="{9FFC146D-4B22-FB49-9E91-8E30515EBBEB}" type="datetimeFigureOut">
              <a:rPr lang="en-US" smtClean="0"/>
              <a:pPr/>
              <a:t>11/5/12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Cabin SemiBold"/>
                <a:cs typeface="Cabin SemiBold"/>
              </a:defRPr>
            </a:lvl1pPr>
          </a:lstStyle>
          <a:p>
            <a:fld id="{D69FF98A-F125-9C40-BEFA-3B406B9B68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85800" y="903775"/>
            <a:ext cx="8001000" cy="925114"/>
          </a:xfrm>
          <a:prstGeom prst="rect">
            <a:avLst/>
          </a:prstGeom>
        </p:spPr>
        <p:txBody>
          <a:bodyPr anchor="t"/>
          <a:lstStyle>
            <a:lvl1pPr algn="l">
              <a:defRPr sz="2800" b="0" i="0" cap="all">
                <a:solidFill>
                  <a:schemeClr val="bg1">
                    <a:lumMod val="95000"/>
                  </a:schemeClr>
                </a:solidFill>
                <a:latin typeface="TitilliumText22L XBold"/>
                <a:cs typeface="TitilliumText22L X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itilliumText22L XBold"/>
              <a:ea typeface="+mj-ea"/>
              <a:cs typeface="TitilliumText22L X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ityofboston.gov/mayor/" TargetMode="Externa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xus-logo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49" y="6126945"/>
            <a:ext cx="1043518" cy="606978"/>
          </a:xfrm>
          <a:prstGeom prst="rect">
            <a:avLst/>
          </a:prstGeom>
        </p:spPr>
      </p:pic>
      <p:pic>
        <p:nvPicPr>
          <p:cNvPr id="4" name="Picture 3" descr="lexus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66" y="3295691"/>
            <a:ext cx="5250428" cy="2712721"/>
          </a:xfrm>
          <a:prstGeom prst="rect">
            <a:avLst/>
          </a:prstGeom>
        </p:spPr>
      </p:pic>
      <p:pic>
        <p:nvPicPr>
          <p:cNvPr id="5" name="Picture 4" descr="toyota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0" y="3295691"/>
            <a:ext cx="3290927" cy="305138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5734" y="1549400"/>
            <a:ext cx="8001000" cy="956734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Vintage collector car show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to benefit the fund for Boston parks &amp; recreation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575734" y="2817324"/>
            <a:ext cx="8001000" cy="9567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Text22L XBold"/>
                <a:ea typeface="+mj-ea"/>
                <a:cs typeface="TitilliumText22L XBold"/>
              </a:rPr>
              <a:t>September 22, 2013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cap="all" dirty="0" smtClean="0">
                <a:solidFill>
                  <a:schemeClr val="bg1">
                    <a:lumMod val="65000"/>
                  </a:schemeClr>
                </a:solidFill>
                <a:latin typeface="TitilliumText22L Medium"/>
                <a:ea typeface="+mj-ea"/>
                <a:cs typeface="TitilliumText22L Medium"/>
              </a:rPr>
              <a:t>Boston common</a:t>
            </a:r>
            <a:endParaRPr kumimoji="0" lang="en-US" sz="1400" u="none" strike="noStrike" kern="1200" cap="all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tilliumText22L Medium"/>
              <a:ea typeface="+mj-ea"/>
              <a:cs typeface="TitilliumText22L Medium"/>
            </a:endParaRPr>
          </a:p>
        </p:txBody>
      </p:sp>
      <p:pic>
        <p:nvPicPr>
          <p:cNvPr id="10" name="Picture 9" descr="bc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1342"/>
            <a:ext cx="2438400" cy="102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2013 additions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9667"/>
            <a:ext cx="7890933" cy="4049098"/>
          </a:xfrm>
        </p:spPr>
        <p:txBody>
          <a:bodyPr vert="horz" numCol="2" spcCol="182880"/>
          <a:lstStyle/>
          <a:p>
            <a:pPr marL="169863" indent="-169863">
              <a:lnSpc>
                <a:spcPct val="90000"/>
              </a:lnSpc>
            </a:pPr>
            <a:r>
              <a:rPr lang="en-US" dirty="0" smtClean="0"/>
              <a:t>Featured Asian import sponsor for $50,000 (10 Cars)</a:t>
            </a:r>
          </a:p>
          <a:p>
            <a:pPr marL="169863" indent="-169863"/>
            <a:r>
              <a:rPr lang="en-US" dirty="0" smtClean="0"/>
              <a:t>Include Super car, Alt Fuel, etc.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VIP tickets, first pick of field location!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Pop-up car displays all over Boston in September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Ride &amp; drive events (Ritz Hotel &amp; Condos)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Saturday night gala at the Ritz-Carlton Hotel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 Glossy program book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Possible Wall Street Journal Insert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Day of show banners, PA announcements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Only $5,000 per car</a:t>
            </a:r>
          </a:p>
          <a:p>
            <a:pPr marL="169863" indent="-169863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5734" y="1786469"/>
            <a:ext cx="8001000" cy="956734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Can we count on your support?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575734" y="2817324"/>
            <a:ext cx="8001000" cy="95673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Text22L XBold"/>
                <a:ea typeface="+mj-ea"/>
                <a:cs typeface="TitilliumText22L XBold"/>
              </a:rPr>
              <a:t>September 22, 2013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cap="all" dirty="0" smtClean="0">
                <a:solidFill>
                  <a:schemeClr val="bg1">
                    <a:lumMod val="65000"/>
                  </a:schemeClr>
                </a:solidFill>
                <a:latin typeface="TitilliumText22L Medium"/>
                <a:ea typeface="+mj-ea"/>
                <a:cs typeface="TitilliumText22L Medium"/>
              </a:rPr>
              <a:t>Boston common</a:t>
            </a:r>
            <a:endParaRPr kumimoji="0" lang="en-US" sz="1400" u="none" strike="noStrike" kern="1200" cap="all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itilliumText22L Medium"/>
              <a:ea typeface="+mj-ea"/>
              <a:cs typeface="TitilliumText22L Medium"/>
            </a:endParaRPr>
          </a:p>
        </p:txBody>
      </p:sp>
      <p:pic>
        <p:nvPicPr>
          <p:cNvPr id="6" name="Picture 5" descr="bc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433977"/>
            <a:ext cx="2438400" cy="102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Inaugural event description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wrap="square"/>
          <a:lstStyle/>
          <a:p>
            <a:pPr marL="119063" indent="-119063"/>
            <a:r>
              <a:rPr lang="en-US" dirty="0" smtClean="0"/>
              <a:t>09.23.12 was a smash hit!</a:t>
            </a:r>
          </a:p>
          <a:p>
            <a:pPr marL="119063" indent="-119063"/>
            <a:r>
              <a:rPr lang="en-US" dirty="0" smtClean="0"/>
              <a:t>Our “</a:t>
            </a:r>
            <a:r>
              <a:rPr lang="en-US" i="1" dirty="0" smtClean="0"/>
              <a:t>Invitation Only</a:t>
            </a:r>
            <a:r>
              <a:rPr lang="en-US" dirty="0" smtClean="0"/>
              <a:t>” event attracted collectors such as Joe Freeman with his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1915 Duisenberg </a:t>
            </a:r>
            <a:r>
              <a:rPr lang="en-US" dirty="0" smtClean="0"/>
              <a:t>and many other rare cars totally over $35 million dollars worth of steel on the field!</a:t>
            </a:r>
          </a:p>
          <a:p>
            <a:pPr marL="119063" indent="-119063"/>
            <a:r>
              <a:rPr lang="en-US" dirty="0" smtClean="0"/>
              <a:t>Over 500 VIPs and 10,000 enthusiasts attended.</a:t>
            </a:r>
            <a:endParaRPr lang="en-US" dirty="0"/>
          </a:p>
        </p:txBody>
      </p:sp>
      <p:pic>
        <p:nvPicPr>
          <p:cNvPr id="6" name="Picture 2" descr="http://files.conceptcarz.com/img/Duesenberg/15-Duesenberg-Indy-DV-10-AI_a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1" y="2125133"/>
            <a:ext cx="32004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736597" y="4362372"/>
            <a:ext cx="3191933" cy="1888068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Speaker unveiling of the 1915 Duisenberg.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inaugural sponsors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4933" y="1989666"/>
            <a:ext cx="4351867" cy="4182533"/>
          </a:xfrm>
        </p:spPr>
        <p:txBody>
          <a:bodyPr/>
          <a:lstStyle/>
          <a:p>
            <a:pPr marL="119063" indent="-119063"/>
            <a:r>
              <a:rPr lang="en-US" dirty="0" smtClean="0"/>
              <a:t>Admirals Bank</a:t>
            </a:r>
          </a:p>
          <a:p>
            <a:pPr marL="119063" indent="-119063"/>
            <a:r>
              <a:rPr lang="en-US" dirty="0" smtClean="0"/>
              <a:t>W Residences</a:t>
            </a:r>
          </a:p>
          <a:p>
            <a:pPr marL="119063" indent="-119063"/>
            <a:r>
              <a:rPr lang="en-US" dirty="0" smtClean="0"/>
              <a:t>Copley Motorcars</a:t>
            </a:r>
          </a:p>
          <a:p>
            <a:pPr marL="119063" indent="-119063"/>
            <a:r>
              <a:rPr lang="en-US" dirty="0" smtClean="0"/>
              <a:t>Northeast Insurance</a:t>
            </a:r>
          </a:p>
          <a:p>
            <a:pPr marL="119063" indent="-119063"/>
            <a:r>
              <a:rPr lang="en-US" dirty="0" err="1" smtClean="0"/>
              <a:t>Racemaker</a:t>
            </a:r>
            <a:r>
              <a:rPr lang="en-US" dirty="0" smtClean="0"/>
              <a:t> Press</a:t>
            </a:r>
          </a:p>
          <a:p>
            <a:pPr marL="119063" indent="-119063"/>
            <a:r>
              <a:rPr lang="en-US" dirty="0" smtClean="0"/>
              <a:t>Cadillac, Chevrolet, Ford, Toyota, Mitsubishi, Nissan, BMW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866" y="2099734"/>
            <a:ext cx="3226871" cy="2147886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36597" y="4362372"/>
            <a:ext cx="3191933" cy="1888068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Attendees checking out the classic cars.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/>
          <a:lstStyle/>
          <a:p>
            <a:pPr marL="119063" indent="-119063"/>
            <a:r>
              <a:rPr lang="en-US" dirty="0" smtClean="0"/>
              <a:t>5 years in the planning</a:t>
            </a:r>
          </a:p>
          <a:p>
            <a:pPr marL="119063" indent="-119063"/>
            <a:r>
              <a:rPr lang="en-US" dirty="0" smtClean="0"/>
              <a:t> Free for the general public/paid VIPs</a:t>
            </a:r>
          </a:p>
          <a:p>
            <a:pPr marL="119063" indent="-119063"/>
            <a:r>
              <a:rPr lang="en-US" dirty="0" smtClean="0"/>
              <a:t>An upscale event in Downtown Boston</a:t>
            </a:r>
          </a:p>
          <a:p>
            <a:pPr marL="119063" indent="-119063"/>
            <a:r>
              <a:rPr lang="en-US" dirty="0" smtClean="0"/>
              <a:t>Sponsorship from national car manufacturers, local car dealers &amp; merchants</a:t>
            </a:r>
          </a:p>
          <a:p>
            <a:pPr marL="119063" indent="-119063"/>
            <a:r>
              <a:rPr lang="en-US" dirty="0" smtClean="0"/>
              <a:t> Presentation of the Mayor’s Cup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12800" y="4362372"/>
            <a:ext cx="3191933" cy="1888068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“To present a unique motorsports event to showcase the City of Boston.”</a:t>
            </a:r>
          </a:p>
        </p:txBody>
      </p:sp>
      <p:pic>
        <p:nvPicPr>
          <p:cNvPr id="7" name="Picture 6" descr="City of Bos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71" y="2099738"/>
            <a:ext cx="3228332" cy="21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/>
          <a:lstStyle/>
          <a:p>
            <a:pPr marL="169863" indent="-169863">
              <a:lnSpc>
                <a:spcPct val="90000"/>
              </a:lnSpc>
            </a:pPr>
            <a:r>
              <a:rPr lang="en-US" dirty="0" smtClean="0"/>
              <a:t>Centered around the Parkman Bandstand, now celebrating its 100</a:t>
            </a:r>
            <a:r>
              <a:rPr lang="en-US" baseline="30000" dirty="0" smtClean="0"/>
              <a:t>th</a:t>
            </a:r>
            <a:r>
              <a:rPr lang="en-US" dirty="0" smtClean="0"/>
              <a:t> birthday.</a:t>
            </a:r>
          </a:p>
          <a:p>
            <a:pPr marL="169863" indent="-169863"/>
            <a:r>
              <a:rPr lang="en-US" dirty="0" smtClean="0"/>
              <a:t>Its expanses and internal roadways are ideal for logistical purposes and public viewing.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The underground garage provides extensive public parking and car storage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Backdrop: Autumn in New England</a:t>
            </a:r>
          </a:p>
          <a:p>
            <a:pPr marL="169863" indent="-169863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871" y="2108205"/>
            <a:ext cx="3228332" cy="22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36597" y="4514778"/>
            <a:ext cx="3327400" cy="1888068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THE BOSTON COMMON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 CLASSIC CAR SHOW?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/>
          <a:lstStyle/>
          <a:p>
            <a:pPr marL="169863" indent="-169863">
              <a:lnSpc>
                <a:spcPct val="90000"/>
              </a:lnSpc>
            </a:pPr>
            <a:r>
              <a:rPr lang="en-US" dirty="0" smtClean="0"/>
              <a:t>More upscale than golf</a:t>
            </a:r>
          </a:p>
          <a:p>
            <a:pPr marL="169863" indent="-169863"/>
            <a:r>
              <a:rPr lang="en-US" dirty="0" smtClean="0"/>
              <a:t>Birds of a feather flock together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Great ways to thank best customers/ Attract new ones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More VIP assets for first sponsor commitments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 smtClean="0"/>
              <a:t>Ability to help shape the event!</a:t>
            </a:r>
          </a:p>
          <a:p>
            <a:pPr marL="169863" indent="-169863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11196" y="4538133"/>
            <a:ext cx="3191933" cy="431800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1969 Mustang GT350</a:t>
            </a:r>
          </a:p>
        </p:txBody>
      </p:sp>
      <p:pic>
        <p:nvPicPr>
          <p:cNvPr id="8" name="Picture 7" descr="Screen shot 2012-10-30 at 4.41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71" y="2108205"/>
            <a:ext cx="3228332" cy="2314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of 3 winning cars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9323" y="5892800"/>
            <a:ext cx="3191933" cy="431800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1952 Cunningham C-3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3" y="2108205"/>
            <a:ext cx="60706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of 3 winning cars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9323" y="5892800"/>
            <a:ext cx="3191933" cy="431800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1948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Delahaye</a:t>
            </a:r>
            <a:endParaRPr lang="en-US" sz="1200" dirty="0" smtClean="0">
              <a:solidFill>
                <a:schemeClr val="bg1">
                  <a:lumMod val="75000"/>
                </a:schemeClr>
              </a:solidFill>
              <a:latin typeface="TitilliumText22L Light"/>
              <a:cs typeface="TitilliumText22L Light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3" y="2108205"/>
            <a:ext cx="6323866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of 3 winning cars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39323" y="5892800"/>
            <a:ext cx="3191933" cy="431800"/>
          </a:xfrm>
          <a:prstGeom prst="rect">
            <a:avLst/>
          </a:prstGeom>
        </p:spPr>
        <p:txBody>
          <a:bodyPr vert="horz" wrap="square" anchor="t"/>
          <a:lstStyle/>
          <a:p>
            <a:pPr marL="119063" indent="-119063"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TitilliumText22L Light"/>
                <a:cs typeface="TitilliumText22L Light"/>
              </a:rPr>
              <a:t>1957 Corvette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901830"/>
            <a:ext cx="8542338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all" spc="0" normalizeH="0" baseline="0" noProof="0" dirty="0" err="1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itilliumText22L XBold"/>
            <a:ea typeface="+mj-ea"/>
            <a:cs typeface="TitilliumText22L XBold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372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Vintage collector car show to benefit the fund for Boston parks &amp; recreation</vt:lpstr>
      <vt:lpstr>Inaugural event description</vt:lpstr>
      <vt:lpstr>Some inaugural sponsors</vt:lpstr>
      <vt:lpstr>mission</vt:lpstr>
      <vt:lpstr>Location</vt:lpstr>
      <vt:lpstr>WHY A CLASSIC CAR SHOW?</vt:lpstr>
      <vt:lpstr>Sample of 3 winning cars</vt:lpstr>
      <vt:lpstr>Sample of 3 winning cars</vt:lpstr>
      <vt:lpstr>Sample of 3 winning cars</vt:lpstr>
      <vt:lpstr>2013 additions</vt:lpstr>
      <vt:lpstr>Can we count on your support?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Flint</dc:creator>
  <cp:lastModifiedBy>Michael Flint</cp:lastModifiedBy>
  <cp:revision>33</cp:revision>
  <dcterms:created xsi:type="dcterms:W3CDTF">2012-11-05T15:02:08Z</dcterms:created>
  <dcterms:modified xsi:type="dcterms:W3CDTF">2012-11-05T15:14:39Z</dcterms:modified>
</cp:coreProperties>
</file>